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58" r:id="rId2"/>
    <p:sldMasterId id="2147483759" r:id="rId3"/>
    <p:sldMasterId id="2147483760" r:id="rId4"/>
  </p:sldMasterIdLst>
  <p:sldIdLst>
    <p:sldId id="268" r:id="rId5"/>
    <p:sldId id="257" r:id="rId6"/>
    <p:sldId id="258" r:id="rId7"/>
    <p:sldId id="259" r:id="rId8"/>
    <p:sldId id="260" r:id="rId9"/>
    <p:sldId id="281" r:id="rId10"/>
    <p:sldId id="261" r:id="rId11"/>
    <p:sldId id="262" r:id="rId12"/>
    <p:sldId id="276" r:id="rId13"/>
    <p:sldId id="277" r:id="rId14"/>
    <p:sldId id="278" r:id="rId15"/>
    <p:sldId id="279" r:id="rId16"/>
    <p:sldId id="280" r:id="rId17"/>
    <p:sldId id="282" r:id="rId18"/>
    <p:sldId id="269" r:id="rId19"/>
  </p:sldIdLst>
  <p:sldSz cx="9144000" cy="6858000" type="screen4x3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仿宋_GB2312" pitchFamily="1" charset="-122"/>
      <p:regular r:id="rId24"/>
    </p:embeddedFont>
    <p:embeddedFont>
      <p:font typeface="微软雅黑" pitchFamily="34" charset="-122"/>
      <p:regular r:id="rId25"/>
      <p:bold r:id="rId26"/>
    </p:embeddedFont>
    <p:embeddedFont>
      <p:font typeface="仿宋" pitchFamily="49" charset="-122"/>
      <p:regular r:id="rId27"/>
    </p:embeddedFont>
    <p:embeddedFont>
      <p:font typeface="楷体" pitchFamily="49" charset="-122"/>
      <p:regular r:id="rId28"/>
    </p:embeddedFont>
    <p:embeddedFont>
      <p:font typeface="楷体_GB2312" pitchFamily="1" charset="-122"/>
      <p:regular r:id="rId29"/>
    </p:embeddedFont>
    <p:embeddedFont>
      <p:font typeface="经典特宋简" pitchFamily="1" charset="-122"/>
      <p:regular r:id="rId30"/>
    </p:embeddedFont>
    <p:embeddedFont>
      <p:font typeface="黑体" pitchFamily="49" charset="-122"/>
      <p:regular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AFF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5172E-BB4F-4FC8-8C14-22B593E77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0333E-D457-420E-AF51-553AC8003C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34C14-3A37-47CF-9E19-5028D4DDE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6EF44-750A-4A2C-B560-AB8A95C1D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43D6E-92B6-4EFD-9DDE-07D0925031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77AC0-7E22-46B0-943C-C5C7C0B2B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E3A1-CD70-484D-8E03-0F5D0E816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27AB9-762D-4ADB-AAE0-F8EAE5389C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BB7A3-D1CA-4458-A856-FD7862B8DA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68B5D-D82A-4707-90C4-E42412404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9BC61-3EB4-40FE-9588-EEFF0BB14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B15FDC-9214-49D4-BF7C-6F8D3012A5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work\第二\橙色竹子\未标题-14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4" descr="F:\work\第二\橙色竹子\未标题-12.png"/>
          <p:cNvPicPr>
            <a:picLocks noChangeAspect="1" noChangeArrowheads="1"/>
          </p:cNvPicPr>
          <p:nvPr userDrawn="1"/>
        </p:nvPicPr>
        <p:blipFill>
          <a:blip r:embed="rId14"/>
          <a:srcRect l="19997" t="95163" b="2930"/>
          <a:stretch>
            <a:fillRect/>
          </a:stretch>
        </p:blipFill>
        <p:spPr bwMode="auto">
          <a:xfrm>
            <a:off x="1828800" y="6527800"/>
            <a:ext cx="73167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work\第二\橙色竹子\未标题-14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4" descr="F:\work\第二\橙色竹子\未标题-12.png"/>
          <p:cNvPicPr>
            <a:picLocks noChangeAspect="1" noChangeArrowheads="1"/>
          </p:cNvPicPr>
          <p:nvPr userDrawn="1"/>
        </p:nvPicPr>
        <p:blipFill>
          <a:blip r:embed="rId14"/>
          <a:srcRect l="19997" t="95163" b="2930"/>
          <a:stretch>
            <a:fillRect/>
          </a:stretch>
        </p:blipFill>
        <p:spPr bwMode="auto">
          <a:xfrm>
            <a:off x="1828800" y="6527800"/>
            <a:ext cx="731678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F:\work\第二\橙色竹子\未标题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55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4" descr="F:\work\第二\橙色竹子\未标题-2.png"/>
          <p:cNvPicPr>
            <a:picLocks noChangeAspect="1" noChangeArrowheads="1"/>
          </p:cNvPicPr>
          <p:nvPr/>
        </p:nvPicPr>
        <p:blipFill>
          <a:blip r:embed="rId3"/>
          <a:srcRect t="68703" b="28564"/>
          <a:stretch>
            <a:fillRect/>
          </a:stretch>
        </p:blipFill>
        <p:spPr bwMode="auto">
          <a:xfrm>
            <a:off x="0" y="4713288"/>
            <a:ext cx="914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5" descr="F:\work\第二\橙色竹子\未标题-3.png"/>
          <p:cNvPicPr>
            <a:picLocks noChangeAspect="1" noChangeArrowheads="1"/>
          </p:cNvPicPr>
          <p:nvPr/>
        </p:nvPicPr>
        <p:blipFill>
          <a:blip r:embed="rId4"/>
          <a:srcRect l="769" t="57423" r="89233" b="29588"/>
          <a:stretch>
            <a:fillRect/>
          </a:stretch>
        </p:blipFill>
        <p:spPr bwMode="auto">
          <a:xfrm>
            <a:off x="69850" y="3938588"/>
            <a:ext cx="9144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6" descr="F:\work\第二\橙色竹子\未标题-4.png"/>
          <p:cNvPicPr>
            <a:picLocks noChangeAspect="1" noChangeArrowheads="1"/>
          </p:cNvPicPr>
          <p:nvPr/>
        </p:nvPicPr>
        <p:blipFill>
          <a:blip r:embed="rId5"/>
          <a:srcRect l="79858" t="61012" r="12579" b="29247"/>
          <a:stretch>
            <a:fillRect/>
          </a:stretch>
        </p:blipFill>
        <p:spPr bwMode="auto">
          <a:xfrm>
            <a:off x="7304088" y="4184650"/>
            <a:ext cx="6905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7" descr="F:\work\第二\橙色竹子\未标题-5.png"/>
          <p:cNvPicPr>
            <a:picLocks noChangeAspect="1" noChangeArrowheads="1"/>
          </p:cNvPicPr>
          <p:nvPr/>
        </p:nvPicPr>
        <p:blipFill>
          <a:blip r:embed="rId6"/>
          <a:srcRect l="61784" t="58620" r="22833" b="29588"/>
          <a:stretch>
            <a:fillRect/>
          </a:stretch>
        </p:blipFill>
        <p:spPr bwMode="auto">
          <a:xfrm>
            <a:off x="5649913" y="4021138"/>
            <a:ext cx="14081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8" descr="F:\work\第二\橙色竹子\未标题-6.png"/>
          <p:cNvPicPr>
            <a:picLocks noChangeAspect="1" noChangeArrowheads="1"/>
          </p:cNvPicPr>
          <p:nvPr/>
        </p:nvPicPr>
        <p:blipFill>
          <a:blip r:embed="rId7"/>
          <a:srcRect l="26149" t="56396" r="50650" b="29247"/>
          <a:stretch>
            <a:fillRect/>
          </a:stretch>
        </p:blipFill>
        <p:spPr bwMode="auto">
          <a:xfrm>
            <a:off x="2390775" y="3868738"/>
            <a:ext cx="2122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9" descr="F:\work\第二\橙色竹子\未标题-7.png"/>
          <p:cNvPicPr>
            <a:picLocks noChangeAspect="1" noChangeArrowheads="1"/>
          </p:cNvPicPr>
          <p:nvPr/>
        </p:nvPicPr>
        <p:blipFill>
          <a:blip r:embed="rId8"/>
          <a:srcRect l="61913" t="42384" r="14246" b="28734"/>
          <a:stretch>
            <a:fillRect/>
          </a:stretch>
        </p:blipFill>
        <p:spPr bwMode="auto">
          <a:xfrm>
            <a:off x="5662613" y="2906713"/>
            <a:ext cx="21796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0" descr="F:\work\第二\橙色竹子\未标题-8.png"/>
          <p:cNvPicPr>
            <a:picLocks noChangeAspect="1" noChangeArrowheads="1"/>
          </p:cNvPicPr>
          <p:nvPr/>
        </p:nvPicPr>
        <p:blipFill>
          <a:blip r:embed="rId9"/>
          <a:srcRect l="25252" t="62379" r="65520" b="28734"/>
          <a:stretch>
            <a:fillRect/>
          </a:stretch>
        </p:blipFill>
        <p:spPr bwMode="auto">
          <a:xfrm>
            <a:off x="2309813" y="4278313"/>
            <a:ext cx="842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1" descr="F:\work\第二\橙色竹子\未标题-91.png"/>
          <p:cNvPicPr>
            <a:picLocks noChangeAspect="1" noChangeArrowheads="1"/>
          </p:cNvPicPr>
          <p:nvPr/>
        </p:nvPicPr>
        <p:blipFill>
          <a:blip r:embed="rId10"/>
          <a:srcRect l="81779" t="58105" b="29076"/>
          <a:stretch>
            <a:fillRect/>
          </a:stretch>
        </p:blipFill>
        <p:spPr bwMode="auto">
          <a:xfrm>
            <a:off x="7478713" y="3986213"/>
            <a:ext cx="16668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2" descr="F:\work\第二\橙色竹子\未标题-10.png"/>
          <p:cNvPicPr>
            <a:picLocks noChangeAspect="1" noChangeArrowheads="1"/>
          </p:cNvPicPr>
          <p:nvPr/>
        </p:nvPicPr>
        <p:blipFill>
          <a:blip r:embed="rId11"/>
          <a:srcRect l="5257" t="9912" r="60391" b="29076"/>
          <a:stretch>
            <a:fillRect/>
          </a:stretch>
        </p:blipFill>
        <p:spPr bwMode="auto">
          <a:xfrm>
            <a:off x="381000" y="609600"/>
            <a:ext cx="314166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3" descr="F:\work\第二\橙色竹子\未标题-11.png"/>
          <p:cNvPicPr>
            <a:picLocks noChangeAspect="1" noChangeArrowheads="1"/>
          </p:cNvPicPr>
          <p:nvPr/>
        </p:nvPicPr>
        <p:blipFill>
          <a:blip r:embed="rId12"/>
          <a:srcRect t="69386"/>
          <a:stretch>
            <a:fillRect/>
          </a:stretch>
        </p:blipFill>
        <p:spPr bwMode="auto">
          <a:xfrm>
            <a:off x="0" y="4876800"/>
            <a:ext cx="929798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4" descr="F:\work\第二\橙色竹子\未标题-12.png"/>
          <p:cNvPicPr>
            <a:picLocks noChangeAspect="1" noChangeArrowheads="1"/>
          </p:cNvPicPr>
          <p:nvPr/>
        </p:nvPicPr>
        <p:blipFill>
          <a:blip r:embed="rId13"/>
          <a:srcRect l="12946" t="95190" b="2930"/>
          <a:stretch>
            <a:fillRect/>
          </a:stretch>
        </p:blipFill>
        <p:spPr bwMode="auto">
          <a:xfrm>
            <a:off x="1184275" y="6529388"/>
            <a:ext cx="796131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5" descr="F:\work\第二\橙色竹子\未标题-13.png"/>
          <p:cNvPicPr>
            <a:picLocks noChangeAspect="1" noChangeArrowheads="1"/>
          </p:cNvPicPr>
          <p:nvPr/>
        </p:nvPicPr>
        <p:blipFill>
          <a:blip r:embed="rId14"/>
          <a:srcRect l="67168" t="57936" r="1044" b="13353"/>
          <a:stretch>
            <a:fillRect/>
          </a:stretch>
        </p:blipFill>
        <p:spPr bwMode="auto">
          <a:xfrm>
            <a:off x="6143625" y="3973513"/>
            <a:ext cx="29067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圆角矩形 7"/>
          <p:cNvSpPr>
            <a:spLocks noChangeArrowheads="1"/>
          </p:cNvSpPr>
          <p:nvPr/>
        </p:nvSpPr>
        <p:spPr bwMode="auto">
          <a:xfrm>
            <a:off x="-76200" y="0"/>
            <a:ext cx="9144000" cy="165100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160" name="TextBox 3"/>
          <p:cNvSpPr txBox="1">
            <a:spLocks noChangeArrowheads="1"/>
          </p:cNvSpPr>
          <p:nvPr/>
        </p:nvSpPr>
        <p:spPr bwMode="auto">
          <a:xfrm>
            <a:off x="6116638" y="636588"/>
            <a:ext cx="3027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3200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大学生职业规划</a:t>
            </a:r>
          </a:p>
        </p:txBody>
      </p:sp>
      <p:sp>
        <p:nvSpPr>
          <p:cNvPr id="6161" name="TextBox 23"/>
          <p:cNvSpPr txBox="1">
            <a:spLocks noChangeArrowheads="1"/>
          </p:cNvSpPr>
          <p:nvPr/>
        </p:nvSpPr>
        <p:spPr bwMode="auto">
          <a:xfrm>
            <a:off x="7924800" y="6321425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BUSINESS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14400" y="3582988"/>
            <a:ext cx="3460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</a:rPr>
              <a:t>学校：安徽农业大学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14400" y="4267200"/>
            <a:ext cx="2392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</a:rPr>
              <a:t>学院：工学院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166813" y="5100638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914400" y="48006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sym typeface="Arial" pitchFamily="34" charset="0"/>
              </a:rPr>
              <a:t>姓名：汪鹏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838200" y="5410200"/>
            <a:ext cx="2511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sym typeface="Arial" pitchFamily="34" charset="0"/>
              </a:rPr>
              <a:t>专业：14机制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38200" y="6019800"/>
            <a:ext cx="2989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sym typeface="Arial" pitchFamily="34" charset="0"/>
              </a:rPr>
              <a:t>学号：14100879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bldLvl="0" animBg="1" autoUpdateAnimBg="0"/>
      <p:bldP spid="6160" grpId="0" autoUpdateAnimBg="0"/>
      <p:bldP spid="616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zh-CN" altLang="en-US">
                <a:ea typeface="宋体" pitchFamily="2" charset="-122"/>
              </a:rPr>
              <a:t> </a:t>
            </a:r>
          </a:p>
          <a:p>
            <a:pPr marL="0" indent="0">
              <a:buFontTx/>
              <a:buNone/>
            </a:pPr>
            <a:endParaRPr lang="zh-CN" altLang="en-US">
              <a:ea typeface="宋体" pitchFamily="2" charset="-122"/>
            </a:endParaRPr>
          </a:p>
          <a:p>
            <a:pPr marL="0" indent="0">
              <a:buFontTx/>
              <a:buNone/>
            </a:pPr>
            <a:endParaRPr lang="zh-CN" altLang="en-US"/>
          </a:p>
        </p:txBody>
      </p:sp>
      <p:sp>
        <p:nvSpPr>
          <p:cNvPr id="15363" name="WordArt 3"/>
          <p:cNvSpPr>
            <a:spLocks noChangeArrowheads="1" noChangeShapeType="1"/>
          </p:cNvSpPr>
          <p:nvPr/>
        </p:nvSpPr>
        <p:spPr bwMode="auto">
          <a:xfrm>
            <a:off x="2438400" y="3352800"/>
            <a:ext cx="4114800" cy="522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zh-CN" altLang="en-US" sz="3600"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优秀的技术管理人才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572000"/>
            <a:ext cx="3352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65" name="组合 59"/>
          <p:cNvGrpSpPr>
            <a:grpSpLocks/>
          </p:cNvGrpSpPr>
          <p:nvPr/>
        </p:nvGrpSpPr>
        <p:grpSpPr bwMode="auto">
          <a:xfrm>
            <a:off x="1295400" y="762000"/>
            <a:ext cx="6191250" cy="1219200"/>
            <a:chOff x="0" y="0"/>
            <a:chExt cx="6191250" cy="647700"/>
          </a:xfrm>
        </p:grpSpPr>
        <p:grpSp>
          <p:nvGrpSpPr>
            <p:cNvPr id="15366" name="组合 38"/>
            <p:cNvGrpSpPr>
              <a:grpSpLocks/>
            </p:cNvGrpSpPr>
            <p:nvPr/>
          </p:nvGrpSpPr>
          <p:grpSpPr bwMode="auto">
            <a:xfrm>
              <a:off x="0" y="0"/>
              <a:ext cx="6191250" cy="647700"/>
              <a:chOff x="0" y="0"/>
              <a:chExt cx="4762541" cy="719137"/>
            </a:xfrm>
          </p:grpSpPr>
          <p:sp>
            <p:nvSpPr>
              <p:cNvPr id="1536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2541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5368" name="AutoShape 3"/>
              <p:cNvSpPr>
                <a:spLocks noChangeArrowheads="1"/>
              </p:cNvSpPr>
              <p:nvPr/>
            </p:nvSpPr>
            <p:spPr bwMode="auto">
              <a:xfrm>
                <a:off x="0" y="100468"/>
                <a:ext cx="4762541" cy="51820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ap="flat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1968500" y="123825"/>
              <a:ext cx="2254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4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职业目标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sz="3200" b="1" dirty="0" smtClean="0"/>
              <a:t>职业</a:t>
            </a:r>
            <a:r>
              <a:rPr lang="zh-CN" altLang="en-US" sz="3200" b="1" dirty="0"/>
              <a:t>规划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724400" y="381000"/>
            <a:ext cx="33845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3300"/>
                </a:solidFill>
              </a:rPr>
              <a:t>短期目标为一至五年，中期目标一般为五年至十年，长期目标一般十年以上。</a:t>
            </a:r>
            <a:endParaRPr lang="zh-CN" altLang="en-US" sz="2400" dirty="0">
              <a:solidFill>
                <a:srgbClr val="FF33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95738" y="2060575"/>
            <a:ext cx="4679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  <a:ea typeface="经典特宋简" pitchFamily="1" charset="-122"/>
              </a:rPr>
              <a:t>短期目标 :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 b="1" i="1">
                <a:solidFill>
                  <a:srgbClr val="FF3300"/>
                </a:solidFill>
              </a:rPr>
              <a:t>大学四年学习好本专业的知识，积极参加机械设计创新大赛以及挑战杯系列科学技术比赛。四年后继续研究生学习。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067175" y="4292600"/>
            <a:ext cx="31686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  <a:ea typeface="经典特宋简" pitchFamily="1" charset="-122"/>
              </a:rPr>
              <a:t>中期目标 :</a:t>
            </a:r>
            <a:r>
              <a:rPr lang="zh-CN" altLang="en-US" b="1" dirty="0">
                <a:latin typeface="黑体" pitchFamily="49" charset="-122"/>
                <a:ea typeface="黑体" pitchFamily="49" charset="-122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 b="1" i="1" dirty="0">
                <a:solidFill>
                  <a:srgbClr val="FF3300"/>
                </a:solidFill>
              </a:rPr>
              <a:t>学业结束后，争取</a:t>
            </a:r>
            <a:r>
              <a:rPr lang="zh-CN" altLang="en-US" sz="2400" b="1" i="1" dirty="0" smtClean="0">
                <a:solidFill>
                  <a:srgbClr val="FF3300"/>
                </a:solidFill>
              </a:rPr>
              <a:t>进入大众、一</a:t>
            </a:r>
            <a:r>
              <a:rPr lang="zh-CN" altLang="en-US" sz="2400" b="1" i="1" dirty="0">
                <a:solidFill>
                  <a:srgbClr val="FF3300"/>
                </a:solidFill>
              </a:rPr>
              <a:t>汽等汽车行业技术核心部门，学习六西格马等管理知识。</a:t>
            </a:r>
          </a:p>
          <a:p>
            <a:pPr eaLnBrk="0" hangingPunct="0">
              <a:spcBef>
                <a:spcPct val="50000"/>
              </a:spcBef>
            </a:pPr>
            <a:endParaRPr lang="zh-CN" altLang="en-US" sz="2400" dirty="0"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68313" y="1916113"/>
          <a:ext cx="3282950" cy="2087562"/>
        </p:xfrm>
        <a:graphic>
          <a:graphicData uri="http://schemas.openxmlformats.org/presentationml/2006/ole">
            <p:oleObj spid="_x0000_s16390" r:id="rId3" imgW="1591200" imgH="995040" progId="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495300" y="4206875"/>
          <a:ext cx="3311525" cy="2233613"/>
        </p:xfrm>
        <a:graphic>
          <a:graphicData uri="http://schemas.openxmlformats.org/presentationml/2006/ole">
            <p:oleObj spid="_x0000_s16391" r:id="rId4" imgW="1591200" imgH="995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779838" y="1773238"/>
            <a:ext cx="446405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  <a:ea typeface="经典特宋简" pitchFamily="1" charset="-122"/>
              </a:rPr>
              <a:t>长期目标 :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400" b="1" i="1">
                <a:solidFill>
                  <a:srgbClr val="FF3300"/>
                </a:solidFill>
              </a:rPr>
              <a:t>成为一名优秀技术管理人才，协调汽车的研发到销售的各个环节工作。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611188" y="1484313"/>
          <a:ext cx="2808287" cy="2087562"/>
        </p:xfrm>
        <a:graphic>
          <a:graphicData uri="http://schemas.openxmlformats.org/presentationml/2006/ole">
            <p:oleObj spid="_x0000_s17411" r:id="rId3" imgW="1591200" imgH="995040" progId="">
              <p:embed/>
            </p:oleObj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9750" y="4005263"/>
          <a:ext cx="2809875" cy="2278062"/>
        </p:xfrm>
        <a:graphic>
          <a:graphicData uri="http://schemas.openxmlformats.org/presentationml/2006/ole">
            <p:oleObj spid="_x0000_s17412" r:id="rId4" imgW="1591200" imgH="995040" progId="">
              <p:embed/>
            </p:oleObj>
          </a:graphicData>
        </a:graphic>
      </p:graphicFrame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9225" y="4149725"/>
            <a:ext cx="29892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latin typeface="宋体" pitchFamily="2" charset="-122"/>
                <a:ea typeface="经典特宋简" pitchFamily="1" charset="-122"/>
              </a:rPr>
              <a:t>终极目标 ：</a:t>
            </a:r>
            <a:r>
              <a:rPr lang="zh-CN" altLang="en-US" sz="2400" b="1" i="1">
                <a:solidFill>
                  <a:srgbClr val="FF3300"/>
                </a:solidFill>
                <a:sym typeface="Arial" pitchFamily="34" charset="0"/>
              </a:rPr>
              <a:t>建立属于自己的机械非标设计公司。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ea typeface="宋体" pitchFamily="2" charset="-122"/>
              </a:rPr>
              <a:t>备选方案</a:t>
            </a:r>
            <a:endParaRPr lang="zh-CN" altLang="en-US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  <a:p>
            <a:pPr>
              <a:buNone/>
            </a:pPr>
            <a:r>
              <a:rPr lang="zh-CN" altLang="en-US" dirty="0">
                <a:ea typeface="宋体" pitchFamily="2" charset="-122"/>
              </a:rPr>
              <a:t>1 大学毕业自主创业</a:t>
            </a:r>
          </a:p>
          <a:p>
            <a:endParaRPr lang="zh-CN" altLang="en-US" dirty="0">
              <a:ea typeface="宋体" pitchFamily="2" charset="-122"/>
            </a:endParaRPr>
          </a:p>
          <a:p>
            <a:endParaRPr lang="zh-CN" altLang="en-US" dirty="0"/>
          </a:p>
          <a:p>
            <a:endParaRPr lang="zh-CN" altLang="en-US" dirty="0"/>
          </a:p>
          <a:p>
            <a:pPr>
              <a:buNone/>
            </a:pPr>
            <a:r>
              <a:rPr lang="zh-CN" altLang="en-US" dirty="0" smtClean="0">
                <a:ea typeface="宋体" pitchFamily="2" charset="-122"/>
              </a:rPr>
              <a:t>2 </a:t>
            </a:r>
            <a:r>
              <a:rPr lang="zh-CN" altLang="en-US" dirty="0">
                <a:ea typeface="宋体" pitchFamily="2" charset="-122"/>
              </a:rPr>
              <a:t>从事产品研发工作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zh-CN" altLang="en-US" sz="4000" dirty="0">
                <a:ea typeface="宋体" pitchFamily="2" charset="-122"/>
              </a:rPr>
              <a:t>职业观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76600" y="2667000"/>
            <a:ext cx="2895600" cy="175260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敬业、乐业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F:\work\第二\橙色竹子\未标题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" descr="F:\work\第二\橙色竹子\未标题-2.png"/>
          <p:cNvPicPr>
            <a:picLocks noChangeAspect="1" noChangeArrowheads="1"/>
          </p:cNvPicPr>
          <p:nvPr/>
        </p:nvPicPr>
        <p:blipFill>
          <a:blip r:embed="rId3"/>
          <a:srcRect t="68703" b="28564"/>
          <a:stretch>
            <a:fillRect/>
          </a:stretch>
        </p:blipFill>
        <p:spPr bwMode="auto">
          <a:xfrm>
            <a:off x="0" y="4713288"/>
            <a:ext cx="914558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5" descr="F:\work\第二\橙色竹子\未标题-3.png"/>
          <p:cNvPicPr>
            <a:picLocks noChangeAspect="1" noChangeArrowheads="1"/>
          </p:cNvPicPr>
          <p:nvPr/>
        </p:nvPicPr>
        <p:blipFill>
          <a:blip r:embed="rId4"/>
          <a:srcRect l="769" t="57423" r="89233" b="29588"/>
          <a:stretch>
            <a:fillRect/>
          </a:stretch>
        </p:blipFill>
        <p:spPr bwMode="auto">
          <a:xfrm>
            <a:off x="69850" y="3938588"/>
            <a:ext cx="9144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6" descr="F:\work\第二\橙色竹子\未标题-4.png"/>
          <p:cNvPicPr>
            <a:picLocks noChangeAspect="1" noChangeArrowheads="1"/>
          </p:cNvPicPr>
          <p:nvPr/>
        </p:nvPicPr>
        <p:blipFill>
          <a:blip r:embed="rId5"/>
          <a:srcRect l="79858" t="61012" r="12579" b="29247"/>
          <a:stretch>
            <a:fillRect/>
          </a:stretch>
        </p:blipFill>
        <p:spPr bwMode="auto">
          <a:xfrm>
            <a:off x="7304088" y="4184650"/>
            <a:ext cx="690562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7" descr="F:\work\第二\橙色竹子\未标题-5.png"/>
          <p:cNvPicPr>
            <a:picLocks noChangeAspect="1" noChangeArrowheads="1"/>
          </p:cNvPicPr>
          <p:nvPr/>
        </p:nvPicPr>
        <p:blipFill>
          <a:blip r:embed="rId6"/>
          <a:srcRect l="61784" t="58620" r="22833" b="29588"/>
          <a:stretch>
            <a:fillRect/>
          </a:stretch>
        </p:blipFill>
        <p:spPr bwMode="auto">
          <a:xfrm>
            <a:off x="5649913" y="4021138"/>
            <a:ext cx="140811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8" descr="F:\work\第二\橙色竹子\未标题-6.png"/>
          <p:cNvPicPr>
            <a:picLocks noChangeAspect="1" noChangeArrowheads="1"/>
          </p:cNvPicPr>
          <p:nvPr/>
        </p:nvPicPr>
        <p:blipFill>
          <a:blip r:embed="rId7"/>
          <a:srcRect l="26149" t="56396" r="50650" b="29247"/>
          <a:stretch>
            <a:fillRect/>
          </a:stretch>
        </p:blipFill>
        <p:spPr bwMode="auto">
          <a:xfrm>
            <a:off x="2390775" y="3868738"/>
            <a:ext cx="2122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9" descr="F:\work\第二\橙色竹子\未标题-7.png"/>
          <p:cNvPicPr>
            <a:picLocks noChangeAspect="1" noChangeArrowheads="1"/>
          </p:cNvPicPr>
          <p:nvPr/>
        </p:nvPicPr>
        <p:blipFill>
          <a:blip r:embed="rId8"/>
          <a:srcRect l="61913" t="42384" r="14246" b="28734"/>
          <a:stretch>
            <a:fillRect/>
          </a:stretch>
        </p:blipFill>
        <p:spPr bwMode="auto">
          <a:xfrm>
            <a:off x="5662613" y="2906713"/>
            <a:ext cx="21796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0" descr="F:\work\第二\橙色竹子\未标题-8.png"/>
          <p:cNvPicPr>
            <a:picLocks noChangeAspect="1" noChangeArrowheads="1"/>
          </p:cNvPicPr>
          <p:nvPr/>
        </p:nvPicPr>
        <p:blipFill>
          <a:blip r:embed="rId9"/>
          <a:srcRect l="25252" t="62379" r="65520" b="28734"/>
          <a:stretch>
            <a:fillRect/>
          </a:stretch>
        </p:blipFill>
        <p:spPr bwMode="auto">
          <a:xfrm>
            <a:off x="2309813" y="4278313"/>
            <a:ext cx="8429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F:\work\第二\橙色竹子\未标题-91.png"/>
          <p:cNvPicPr>
            <a:picLocks noChangeAspect="1" noChangeArrowheads="1"/>
          </p:cNvPicPr>
          <p:nvPr/>
        </p:nvPicPr>
        <p:blipFill>
          <a:blip r:embed="rId10"/>
          <a:srcRect l="81779" t="58105" b="29076"/>
          <a:stretch>
            <a:fillRect/>
          </a:stretch>
        </p:blipFill>
        <p:spPr bwMode="auto">
          <a:xfrm>
            <a:off x="7478713" y="3986213"/>
            <a:ext cx="16668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2" descr="F:\work\第二\橙色竹子\未标题-10.png"/>
          <p:cNvPicPr>
            <a:picLocks noChangeAspect="1" noChangeArrowheads="1"/>
          </p:cNvPicPr>
          <p:nvPr/>
        </p:nvPicPr>
        <p:blipFill>
          <a:blip r:embed="rId11"/>
          <a:srcRect l="5257" t="9912" r="60391" b="29076"/>
          <a:stretch>
            <a:fillRect/>
          </a:stretch>
        </p:blipFill>
        <p:spPr bwMode="auto">
          <a:xfrm>
            <a:off x="481013" y="679450"/>
            <a:ext cx="3141662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3" descr="F:\work\第二\橙色竹子\未标题-11.png"/>
          <p:cNvPicPr>
            <a:picLocks noChangeAspect="1" noChangeArrowheads="1"/>
          </p:cNvPicPr>
          <p:nvPr/>
        </p:nvPicPr>
        <p:blipFill>
          <a:blip r:embed="rId12"/>
          <a:srcRect t="69386"/>
          <a:stretch>
            <a:fillRect/>
          </a:stretch>
        </p:blipFill>
        <p:spPr bwMode="auto">
          <a:xfrm>
            <a:off x="0" y="4759325"/>
            <a:ext cx="9145588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4" descr="F:\work\第二\橙色竹子\未标题-12.png"/>
          <p:cNvPicPr>
            <a:picLocks noChangeAspect="1" noChangeArrowheads="1"/>
          </p:cNvPicPr>
          <p:nvPr/>
        </p:nvPicPr>
        <p:blipFill>
          <a:blip r:embed="rId13"/>
          <a:srcRect l="12946" t="95190" b="2930"/>
          <a:stretch>
            <a:fillRect/>
          </a:stretch>
        </p:blipFill>
        <p:spPr bwMode="auto">
          <a:xfrm>
            <a:off x="1184275" y="6529388"/>
            <a:ext cx="7961313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25" descr="F:\work\第二\橙色竹子\未标题-13.png"/>
          <p:cNvPicPr>
            <a:picLocks noChangeAspect="1" noChangeArrowheads="1"/>
          </p:cNvPicPr>
          <p:nvPr/>
        </p:nvPicPr>
        <p:blipFill>
          <a:blip r:embed="rId14"/>
          <a:srcRect l="67168" t="57936" r="1044" b="13353"/>
          <a:stretch>
            <a:fillRect/>
          </a:stretch>
        </p:blipFill>
        <p:spPr bwMode="auto">
          <a:xfrm>
            <a:off x="6143625" y="3973513"/>
            <a:ext cx="290671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圆角矩形 38"/>
          <p:cNvSpPr>
            <a:spLocks noChangeArrowheads="1"/>
          </p:cNvSpPr>
          <p:nvPr/>
        </p:nvSpPr>
        <p:spPr bwMode="auto">
          <a:xfrm>
            <a:off x="0" y="0"/>
            <a:ext cx="9144000" cy="16351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19472" name="TextBox 4"/>
          <p:cNvSpPr txBox="1">
            <a:spLocks noChangeArrowheads="1"/>
          </p:cNvSpPr>
          <p:nvPr/>
        </p:nvSpPr>
        <p:spPr bwMode="auto">
          <a:xfrm>
            <a:off x="7927975" y="381000"/>
            <a:ext cx="1216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2000" b="1">
                <a:solidFill>
                  <a:srgbClr val="BAFF0D"/>
                </a:solidFill>
                <a:latin typeface="仿宋_GB2312" pitchFamily="1" charset="-122"/>
                <a:ea typeface="仿宋_GB2312" pitchFamily="1" charset="-122"/>
              </a:rPr>
              <a:t>谢谢</a:t>
            </a:r>
            <a:r>
              <a:rPr lang="zh-CN" altLang="en-US" sz="2000" b="1">
                <a:solidFill>
                  <a:schemeClr val="bg1"/>
                </a:solidFill>
                <a:latin typeface="仿宋_GB2312" pitchFamily="1" charset="-122"/>
                <a:ea typeface="仿宋_GB2312" pitchFamily="1" charset="-122"/>
              </a:rPr>
              <a:t>观赏</a:t>
            </a:r>
            <a:endParaRPr lang="en-US" sz="2000" b="1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sp>
        <p:nvSpPr>
          <p:cNvPr id="19473" name="TextBox 40"/>
          <p:cNvSpPr txBox="1">
            <a:spLocks noChangeArrowheads="1"/>
          </p:cNvSpPr>
          <p:nvPr/>
        </p:nvSpPr>
        <p:spPr bwMode="auto">
          <a:xfrm>
            <a:off x="2809875" y="2743200"/>
            <a:ext cx="2239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4000">
                <a:solidFill>
                  <a:schemeClr val="bg1"/>
                </a:solidFill>
                <a:ea typeface="仿宋_GB2312" pitchFamily="1" charset="-122"/>
              </a:rPr>
              <a:t>THANKS</a:t>
            </a:r>
            <a:endParaRPr lang="en-US" sz="4000">
              <a:solidFill>
                <a:schemeClr val="bg1"/>
              </a:solidFill>
              <a:latin typeface="仿宋_GB2312" pitchFamily="1" charset="-122"/>
              <a:ea typeface="仿宋_GB2312" pitchFamily="1" charset="-122"/>
            </a:endParaRPr>
          </a:p>
        </p:txBody>
      </p:sp>
      <p:pic>
        <p:nvPicPr>
          <p:cNvPr id="19474" name="Picture 7" descr="C:\Documents and Settings\Administrator\桌面\LOGO黑副本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8738" y="6356350"/>
            <a:ext cx="10842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5" name="TextBox 23"/>
          <p:cNvSpPr txBox="1">
            <a:spLocks noChangeArrowheads="1"/>
          </p:cNvSpPr>
          <p:nvPr/>
        </p:nvSpPr>
        <p:spPr bwMode="auto">
          <a:xfrm>
            <a:off x="7924800" y="6321425"/>
            <a:ext cx="134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BUSINESS</a:t>
            </a:r>
            <a:endParaRPr lang="zh-CN" altLang="en-US" sz="140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9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4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 animBg="1" autoUpdateAnimBg="0"/>
      <p:bldP spid="19472" grpId="0" autoUpdateAnimBg="0"/>
      <p:bldP spid="19473" grpId="0" autoUpdateAnimBg="0"/>
      <p:bldP spid="1947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1066800" y="2209800"/>
            <a:ext cx="70564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160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400">
                <a:solidFill>
                  <a:schemeClr val="accent2"/>
                </a:solidFill>
                <a:latin typeface="仿宋" pitchFamily="49" charset="-122"/>
                <a:ea typeface="仿宋" pitchFamily="49" charset="-122"/>
              </a:rPr>
              <a:t>来大学已经快一年了，从刚上大学对自己专业的懵懵懂懂，到如今已经学习了好几门专业课。从以前的完全自己不知道适合什么，只知道读圣贤书的高中生，到如今已经在大学这个多元的场所中历练了二学期。可以说职业生涯规划是人生前进道路上路标，从规划开始，我将始终为目标奋斗。                             </a:t>
            </a:r>
            <a:r>
              <a:rPr lang="zh-CN" altLang="en-US" sz="2400">
                <a:latin typeface="仿宋" pitchFamily="49" charset="-122"/>
                <a:ea typeface="仿宋" pitchFamily="49" charset="-122"/>
              </a:rPr>
              <a:t> </a:t>
            </a:r>
            <a:r>
              <a:rPr lang="zh-CN" altLang="en-US" sz="1600">
                <a:latin typeface="微软雅黑" pitchFamily="34" charset="-122"/>
                <a:ea typeface="微软雅黑" pitchFamily="34" charset="-122"/>
              </a:rPr>
              <a:t>                        </a:t>
            </a:r>
          </a:p>
        </p:txBody>
      </p:sp>
      <p:sp>
        <p:nvSpPr>
          <p:cNvPr id="7171" name="Text Box 26"/>
          <p:cNvSpPr txBox="1">
            <a:spLocks noChangeArrowheads="1"/>
          </p:cNvSpPr>
          <p:nvPr/>
        </p:nvSpPr>
        <p:spPr bwMode="auto">
          <a:xfrm>
            <a:off x="6553200" y="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前 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4"/>
          <p:cNvGrpSpPr>
            <a:grpSpLocks/>
          </p:cNvGrpSpPr>
          <p:nvPr/>
        </p:nvGrpSpPr>
        <p:grpSpPr bwMode="auto">
          <a:xfrm>
            <a:off x="1447800" y="1982788"/>
            <a:ext cx="6229350" cy="871537"/>
            <a:chOff x="0" y="0"/>
            <a:chExt cx="6229350" cy="719138"/>
          </a:xfrm>
        </p:grpSpPr>
        <p:grpSp>
          <p:nvGrpSpPr>
            <p:cNvPr id="8195" name="组合 25"/>
            <p:cNvGrpSpPr>
              <a:grpSpLocks/>
            </p:cNvGrpSpPr>
            <p:nvPr/>
          </p:nvGrpSpPr>
          <p:grpSpPr bwMode="auto">
            <a:xfrm>
              <a:off x="0" y="0"/>
              <a:ext cx="6229350" cy="719138"/>
              <a:chOff x="0" y="0"/>
              <a:chExt cx="6228000" cy="719138"/>
            </a:xfrm>
          </p:grpSpPr>
          <p:sp>
            <p:nvSpPr>
              <p:cNvPr id="8196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28000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CD90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197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6228000" cy="5413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198" name="Rectangle 16"/>
            <p:cNvSpPr>
              <a:spLocks noChangeArrowheads="1"/>
            </p:cNvSpPr>
            <p:nvPr/>
          </p:nvSpPr>
          <p:spPr bwMode="auto">
            <a:xfrm>
              <a:off x="1752600" y="174625"/>
              <a:ext cx="27447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>
                  <a:solidFill>
                    <a:srgbClr val="262626"/>
                  </a:solidFill>
                  <a:latin typeface="微软雅黑" pitchFamily="34" charset="-122"/>
                  <a:ea typeface="楷体" pitchFamily="49" charset="-122"/>
                </a:rPr>
                <a:t>环境分析</a:t>
              </a:r>
            </a:p>
          </p:txBody>
        </p:sp>
      </p:grpSp>
      <p:grpSp>
        <p:nvGrpSpPr>
          <p:cNvPr id="8199" name="组合 15"/>
          <p:cNvGrpSpPr>
            <a:grpSpLocks/>
          </p:cNvGrpSpPr>
          <p:nvPr/>
        </p:nvGrpSpPr>
        <p:grpSpPr bwMode="auto">
          <a:xfrm>
            <a:off x="1524000" y="3048000"/>
            <a:ext cx="6226175" cy="838200"/>
            <a:chOff x="0" y="0"/>
            <a:chExt cx="6226175" cy="719138"/>
          </a:xfrm>
        </p:grpSpPr>
        <p:grpSp>
          <p:nvGrpSpPr>
            <p:cNvPr id="8200" name="组合 24"/>
            <p:cNvGrpSpPr>
              <a:grpSpLocks/>
            </p:cNvGrpSpPr>
            <p:nvPr/>
          </p:nvGrpSpPr>
          <p:grpSpPr bwMode="auto">
            <a:xfrm>
              <a:off x="0" y="0"/>
              <a:ext cx="6226175" cy="719138"/>
              <a:chOff x="0" y="0"/>
              <a:chExt cx="6226850" cy="719138"/>
            </a:xfrm>
          </p:grpSpPr>
          <p:sp>
            <p:nvSpPr>
              <p:cNvPr id="8201" name="AutoShape 3"/>
              <p:cNvSpPr>
                <a:spLocks noChangeArrowheads="1"/>
              </p:cNvSpPr>
              <p:nvPr/>
            </p:nvSpPr>
            <p:spPr bwMode="auto">
              <a:xfrm>
                <a:off x="338" y="0"/>
                <a:ext cx="6226175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6226850" cy="5413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203" name="Rectangle 19"/>
            <p:cNvSpPr>
              <a:spLocks noChangeArrowheads="1"/>
            </p:cNvSpPr>
            <p:nvPr/>
          </p:nvSpPr>
          <p:spPr bwMode="auto">
            <a:xfrm>
              <a:off x="1751012" y="176213"/>
              <a:ext cx="27447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>
                  <a:solidFill>
                    <a:srgbClr val="262626"/>
                  </a:solidFill>
                  <a:latin typeface="微软雅黑" pitchFamily="34" charset="-122"/>
                  <a:ea typeface="楷体" pitchFamily="49" charset="-122"/>
                  <a:sym typeface="Arial" pitchFamily="34" charset="0"/>
                </a:rPr>
                <a:t>职业认知</a:t>
              </a:r>
            </a:p>
          </p:txBody>
        </p:sp>
      </p:grpSp>
      <p:grpSp>
        <p:nvGrpSpPr>
          <p:cNvPr id="8204" name="组合 16"/>
          <p:cNvGrpSpPr>
            <a:grpSpLocks/>
          </p:cNvGrpSpPr>
          <p:nvPr/>
        </p:nvGrpSpPr>
        <p:grpSpPr bwMode="auto">
          <a:xfrm>
            <a:off x="1447800" y="4038600"/>
            <a:ext cx="6229350" cy="833438"/>
            <a:chOff x="0" y="0"/>
            <a:chExt cx="6229350" cy="719138"/>
          </a:xfrm>
        </p:grpSpPr>
        <p:grpSp>
          <p:nvGrpSpPr>
            <p:cNvPr id="8205" name="组合 23"/>
            <p:cNvGrpSpPr>
              <a:grpSpLocks/>
            </p:cNvGrpSpPr>
            <p:nvPr/>
          </p:nvGrpSpPr>
          <p:grpSpPr bwMode="auto">
            <a:xfrm>
              <a:off x="0" y="0"/>
              <a:ext cx="6229350" cy="719138"/>
              <a:chOff x="0" y="0"/>
              <a:chExt cx="6228000" cy="719137"/>
            </a:xfrm>
          </p:grpSpPr>
          <p:sp>
            <p:nvSpPr>
              <p:cNvPr id="8206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26413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5E2FF"/>
                  </a:gs>
                  <a:gs pos="100000">
                    <a:srgbClr val="00B0F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07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6228000" cy="5413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208" name="Rectangle 22"/>
            <p:cNvSpPr>
              <a:spLocks noChangeArrowheads="1"/>
            </p:cNvSpPr>
            <p:nvPr/>
          </p:nvSpPr>
          <p:spPr bwMode="auto">
            <a:xfrm>
              <a:off x="1752600" y="174625"/>
              <a:ext cx="27447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>
                  <a:solidFill>
                    <a:srgbClr val="262626"/>
                  </a:solidFill>
                  <a:latin typeface="微软雅黑" pitchFamily="34" charset="-122"/>
                  <a:ea typeface="楷体" pitchFamily="49" charset="-122"/>
                  <a:sym typeface="Arial" pitchFamily="34" charset="0"/>
                </a:rPr>
                <a:t>职业目标</a:t>
              </a:r>
            </a:p>
          </p:txBody>
        </p:sp>
      </p:grpSp>
      <p:sp>
        <p:nvSpPr>
          <p:cNvPr id="8209" name="Text Box 26"/>
          <p:cNvSpPr txBox="1">
            <a:spLocks noChangeArrowheads="1"/>
          </p:cNvSpPr>
          <p:nvPr/>
        </p:nvSpPr>
        <p:spPr bwMode="auto">
          <a:xfrm>
            <a:off x="6553200" y="0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grpSp>
        <p:nvGrpSpPr>
          <p:cNvPr id="8210" name="组合 14"/>
          <p:cNvGrpSpPr>
            <a:grpSpLocks/>
          </p:cNvGrpSpPr>
          <p:nvPr/>
        </p:nvGrpSpPr>
        <p:grpSpPr bwMode="auto">
          <a:xfrm>
            <a:off x="1295400" y="990600"/>
            <a:ext cx="6229350" cy="873125"/>
            <a:chOff x="0" y="0"/>
            <a:chExt cx="6229350" cy="719138"/>
          </a:xfrm>
        </p:grpSpPr>
        <p:grpSp>
          <p:nvGrpSpPr>
            <p:cNvPr id="8211" name="组合 25"/>
            <p:cNvGrpSpPr>
              <a:grpSpLocks/>
            </p:cNvGrpSpPr>
            <p:nvPr/>
          </p:nvGrpSpPr>
          <p:grpSpPr bwMode="auto">
            <a:xfrm>
              <a:off x="0" y="0"/>
              <a:ext cx="6229350" cy="719138"/>
              <a:chOff x="0" y="0"/>
              <a:chExt cx="6228000" cy="719138"/>
            </a:xfrm>
          </p:grpSpPr>
          <p:sp>
            <p:nvSpPr>
              <p:cNvPr id="8212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28000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CD90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3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6228000" cy="5413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ap="flat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214" name="Rectangle 16"/>
            <p:cNvSpPr>
              <a:spLocks noChangeArrowheads="1"/>
            </p:cNvSpPr>
            <p:nvPr/>
          </p:nvSpPr>
          <p:spPr bwMode="auto">
            <a:xfrm>
              <a:off x="1752600" y="174625"/>
              <a:ext cx="2744788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>
                  <a:solidFill>
                    <a:srgbClr val="262626"/>
                  </a:solidFill>
                  <a:latin typeface="微软雅黑" pitchFamily="34" charset="-122"/>
                  <a:ea typeface="楷体" pitchFamily="49" charset="-122"/>
                </a:rPr>
                <a:t>自我认知</a:t>
              </a:r>
            </a:p>
          </p:txBody>
        </p:sp>
      </p:grpSp>
      <p:grpSp>
        <p:nvGrpSpPr>
          <p:cNvPr id="8215" name="组合 15"/>
          <p:cNvGrpSpPr>
            <a:grpSpLocks/>
          </p:cNvGrpSpPr>
          <p:nvPr/>
        </p:nvGrpSpPr>
        <p:grpSpPr bwMode="auto">
          <a:xfrm>
            <a:off x="1524000" y="4953000"/>
            <a:ext cx="6226175" cy="838200"/>
            <a:chOff x="0" y="0"/>
            <a:chExt cx="6226175" cy="719138"/>
          </a:xfrm>
        </p:grpSpPr>
        <p:grpSp>
          <p:nvGrpSpPr>
            <p:cNvPr id="8216" name="组合 24"/>
            <p:cNvGrpSpPr>
              <a:grpSpLocks/>
            </p:cNvGrpSpPr>
            <p:nvPr/>
          </p:nvGrpSpPr>
          <p:grpSpPr bwMode="auto">
            <a:xfrm>
              <a:off x="0" y="0"/>
              <a:ext cx="6226175" cy="719138"/>
              <a:chOff x="0" y="0"/>
              <a:chExt cx="6226850" cy="719138"/>
            </a:xfrm>
          </p:grpSpPr>
          <p:sp>
            <p:nvSpPr>
              <p:cNvPr id="8217" name="AutoShape 3"/>
              <p:cNvSpPr>
                <a:spLocks noChangeArrowheads="1"/>
              </p:cNvSpPr>
              <p:nvPr/>
            </p:nvSpPr>
            <p:spPr bwMode="auto">
              <a:xfrm>
                <a:off x="338" y="0"/>
                <a:ext cx="6226175" cy="719138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821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6226850" cy="5413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ap="flat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8219" name="Rectangle 19"/>
            <p:cNvSpPr>
              <a:spLocks noChangeArrowheads="1"/>
            </p:cNvSpPr>
            <p:nvPr/>
          </p:nvSpPr>
          <p:spPr bwMode="auto">
            <a:xfrm>
              <a:off x="1751012" y="176213"/>
              <a:ext cx="27447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>
                  <a:solidFill>
                    <a:srgbClr val="262626"/>
                  </a:solidFill>
                  <a:latin typeface="微软雅黑" pitchFamily="34" charset="-122"/>
                  <a:ea typeface="楷体" pitchFamily="49" charset="-122"/>
                  <a:sym typeface="Arial" pitchFamily="34" charset="0"/>
                </a:rPr>
                <a:t>职业规划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57200" y="990600"/>
            <a:ext cx="1079500" cy="5473700"/>
          </a:xfrm>
          <a:prstGeom prst="verticalScroll">
            <a:avLst>
              <a:gd name="adj" fmla="val 12500"/>
            </a:avLst>
          </a:prstGeom>
          <a:solidFill>
            <a:srgbClr val="969696"/>
          </a:solidFill>
          <a:ln w="9525" cap="flat" cmpd="sng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zh-CN" altLang="en-US" sz="4000">
                <a:ea typeface="微软雅黑" pitchFamily="34" charset="-122"/>
              </a:rPr>
              <a:t>自我认知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894138" y="3151188"/>
            <a:ext cx="309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5" name="图片 14" descr="ChartPic_000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371600"/>
            <a:ext cx="4762500" cy="2376487"/>
          </a:xfrm>
          <a:prstGeom prst="rect">
            <a:avLst/>
          </a:prstGeom>
        </p:spPr>
      </p:pic>
      <p:pic>
        <p:nvPicPr>
          <p:cNvPr id="17" name="图片 16" descr="ChartPic_0000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62400"/>
            <a:ext cx="47625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30"/>
          <p:cNvGrpSpPr>
            <a:grpSpLocks/>
          </p:cNvGrpSpPr>
          <p:nvPr/>
        </p:nvGrpSpPr>
        <p:grpSpPr bwMode="auto">
          <a:xfrm>
            <a:off x="762000" y="2133600"/>
            <a:ext cx="7702550" cy="3794125"/>
            <a:chOff x="0" y="0"/>
            <a:chExt cx="7702550" cy="3792538"/>
          </a:xfrm>
        </p:grpSpPr>
        <p:sp>
          <p:nvSpPr>
            <p:cNvPr id="10243" name="AutoShape 207"/>
            <p:cNvSpPr>
              <a:spLocks noChangeArrowheads="1"/>
            </p:cNvSpPr>
            <p:nvPr/>
          </p:nvSpPr>
          <p:spPr bwMode="auto">
            <a:xfrm>
              <a:off x="0" y="0"/>
              <a:ext cx="7702550" cy="3792538"/>
            </a:xfrm>
            <a:prstGeom prst="roundRect">
              <a:avLst>
                <a:gd name="adj" fmla="val 4019"/>
              </a:avLst>
            </a:prstGeom>
            <a:noFill/>
            <a:ln w="25400" cmpd="sng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lIns="91425" tIns="45713" rIns="91425" bIns="45713" anchor="ctr"/>
            <a:lstStyle/>
            <a:p>
              <a:pPr algn="ctr" eaLnBrk="0" hangingPunct="0">
                <a:lnSpc>
                  <a:spcPct val="140000"/>
                </a:lnSpc>
              </a:pPr>
              <a:endParaRPr lang="zh-CN" altLang="en-US" sz="8800" b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0244" name="AutoShape 196"/>
            <p:cNvSpPr>
              <a:spLocks noChangeArrowheads="1"/>
            </p:cNvSpPr>
            <p:nvPr/>
          </p:nvSpPr>
          <p:spPr bwMode="auto">
            <a:xfrm>
              <a:off x="296863" y="1384300"/>
              <a:ext cx="2117725" cy="2195513"/>
            </a:xfrm>
            <a:prstGeom prst="roundRect">
              <a:avLst>
                <a:gd name="adj" fmla="val 3727"/>
              </a:avLst>
            </a:prstGeom>
            <a:solidFill>
              <a:srgbClr val="A6A6A6">
                <a:alpha val="62999"/>
              </a:srgbClr>
            </a:solidFill>
            <a:ln w="158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10245" name="Text Box 228"/>
            <p:cNvSpPr txBox="1">
              <a:spLocks noChangeArrowheads="1"/>
            </p:cNvSpPr>
            <p:nvPr/>
          </p:nvSpPr>
          <p:spPr bwMode="auto">
            <a:xfrm>
              <a:off x="569913" y="1978025"/>
              <a:ext cx="15716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家庭不是很富裕但是父母都认为教育是最好的投资，支持我继续求学。</a:t>
              </a:r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6" name="Text Box 229"/>
            <p:cNvSpPr txBox="1">
              <a:spLocks noChangeArrowheads="1"/>
            </p:cNvSpPr>
            <p:nvPr/>
          </p:nvSpPr>
          <p:spPr bwMode="auto">
            <a:xfrm>
              <a:off x="569913" y="2438400"/>
              <a:ext cx="15716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7" name="AutoShape 3"/>
            <p:cNvSpPr>
              <a:spLocks noChangeArrowheads="1"/>
            </p:cNvSpPr>
            <p:nvPr/>
          </p:nvSpPr>
          <p:spPr bwMode="auto">
            <a:xfrm>
              <a:off x="203200" y="617538"/>
              <a:ext cx="2305050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5E2FF"/>
                </a:gs>
                <a:gs pos="100000">
                  <a:srgbClr val="00B0F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248" name="AutoShape 3"/>
            <p:cNvSpPr>
              <a:spLocks noChangeArrowheads="1"/>
            </p:cNvSpPr>
            <p:nvPr/>
          </p:nvSpPr>
          <p:spPr bwMode="auto">
            <a:xfrm>
              <a:off x="203200" y="708025"/>
              <a:ext cx="2305050" cy="539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5400000" scaled="1"/>
            </a:gra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>
                  <a:solidFill>
                    <a:schemeClr val="tx2"/>
                  </a:solidFill>
                  <a:ea typeface="微软雅黑" pitchFamily="34" charset="-122"/>
                </a:rPr>
                <a:t>家庭环境</a:t>
              </a:r>
            </a:p>
          </p:txBody>
        </p:sp>
        <p:sp>
          <p:nvSpPr>
            <p:cNvPr id="10249" name="Text Box 229"/>
            <p:cNvSpPr txBox="1">
              <a:spLocks noChangeArrowheads="1"/>
            </p:cNvSpPr>
            <p:nvPr/>
          </p:nvSpPr>
          <p:spPr bwMode="auto">
            <a:xfrm>
              <a:off x="663575" y="839788"/>
              <a:ext cx="13843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endParaRPr lang="ko-KR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0" name="AutoShape 222"/>
            <p:cNvSpPr>
              <a:spLocks noChangeArrowheads="1"/>
            </p:cNvSpPr>
            <p:nvPr/>
          </p:nvSpPr>
          <p:spPr bwMode="auto">
            <a:xfrm>
              <a:off x="276225" y="1319213"/>
              <a:ext cx="2159000" cy="74612"/>
            </a:xfrm>
            <a:custGeom>
              <a:avLst/>
              <a:gdLst>
                <a:gd name="T0" fmla="*/ 236977452 w 21600"/>
                <a:gd name="T1" fmla="*/ 123383 h 21600"/>
                <a:gd name="T2" fmla="*/ 120752876 w 21600"/>
                <a:gd name="T3" fmla="*/ 246762 h 21600"/>
                <a:gd name="T4" fmla="*/ 4528203 w 21600"/>
                <a:gd name="T5" fmla="*/ 123383 h 21600"/>
                <a:gd name="T6" fmla="*/ 12075287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DD7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51" name="AutoShape 196"/>
            <p:cNvSpPr>
              <a:spLocks noChangeArrowheads="1"/>
            </p:cNvSpPr>
            <p:nvPr/>
          </p:nvSpPr>
          <p:spPr bwMode="auto">
            <a:xfrm>
              <a:off x="2779713" y="1384300"/>
              <a:ext cx="2119312" cy="2195513"/>
            </a:xfrm>
            <a:prstGeom prst="roundRect">
              <a:avLst>
                <a:gd name="adj" fmla="val 3727"/>
              </a:avLst>
            </a:prstGeom>
            <a:solidFill>
              <a:srgbClr val="A6A6A6">
                <a:alpha val="62999"/>
              </a:srgbClr>
            </a:solidFill>
            <a:ln w="158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10252" name="Text Box 228"/>
            <p:cNvSpPr txBox="1">
              <a:spLocks noChangeArrowheads="1"/>
            </p:cNvSpPr>
            <p:nvPr/>
          </p:nvSpPr>
          <p:spPr bwMode="auto">
            <a:xfrm>
              <a:off x="3054350" y="1978025"/>
              <a:ext cx="15700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目前就读去安徽农业大学，属于省属重点高校，学校设备齐全，学术氛围好。</a:t>
              </a:r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3" name="Text Box 229"/>
            <p:cNvSpPr txBox="1">
              <a:spLocks noChangeArrowheads="1"/>
            </p:cNvSpPr>
            <p:nvPr/>
          </p:nvSpPr>
          <p:spPr bwMode="auto">
            <a:xfrm>
              <a:off x="3054350" y="2438400"/>
              <a:ext cx="1570038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4" name="AutoShape 3"/>
            <p:cNvSpPr>
              <a:spLocks noChangeArrowheads="1"/>
            </p:cNvSpPr>
            <p:nvPr/>
          </p:nvSpPr>
          <p:spPr bwMode="auto">
            <a:xfrm>
              <a:off x="2687638" y="617538"/>
              <a:ext cx="2303462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5E2FF"/>
                </a:gs>
                <a:gs pos="100000">
                  <a:srgbClr val="00B0F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255" name="AutoShape 3"/>
            <p:cNvSpPr>
              <a:spLocks noChangeArrowheads="1"/>
            </p:cNvSpPr>
            <p:nvPr/>
          </p:nvSpPr>
          <p:spPr bwMode="auto">
            <a:xfrm>
              <a:off x="2687638" y="708025"/>
              <a:ext cx="2303462" cy="539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5400000" scaled="1"/>
            </a:gra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10256" name="Text Box 229"/>
            <p:cNvSpPr txBox="1">
              <a:spLocks noChangeArrowheads="1"/>
            </p:cNvSpPr>
            <p:nvPr/>
          </p:nvSpPr>
          <p:spPr bwMode="auto">
            <a:xfrm>
              <a:off x="3146425" y="839788"/>
              <a:ext cx="1385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教育环境</a:t>
              </a:r>
              <a:endParaRPr lang="ko-KR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7" name="AutoShape 222"/>
            <p:cNvSpPr>
              <a:spLocks noChangeArrowheads="1"/>
            </p:cNvSpPr>
            <p:nvPr/>
          </p:nvSpPr>
          <p:spPr bwMode="auto">
            <a:xfrm>
              <a:off x="2759075" y="1319213"/>
              <a:ext cx="2160588" cy="74612"/>
            </a:xfrm>
            <a:custGeom>
              <a:avLst/>
              <a:gdLst>
                <a:gd name="T0" fmla="*/ 237151755 w 21600"/>
                <a:gd name="T1" fmla="*/ 123383 h 21600"/>
                <a:gd name="T2" fmla="*/ 120841693 w 21600"/>
                <a:gd name="T3" fmla="*/ 246762 h 21600"/>
                <a:gd name="T4" fmla="*/ 4531533 w 21600"/>
                <a:gd name="T5" fmla="*/ 123383 h 21600"/>
                <a:gd name="T6" fmla="*/ 12084169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DD7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258" name="AutoShape 196"/>
            <p:cNvSpPr>
              <a:spLocks noChangeArrowheads="1"/>
            </p:cNvSpPr>
            <p:nvPr/>
          </p:nvSpPr>
          <p:spPr bwMode="auto">
            <a:xfrm>
              <a:off x="5289550" y="1384300"/>
              <a:ext cx="2117725" cy="2195513"/>
            </a:xfrm>
            <a:prstGeom prst="roundRect">
              <a:avLst>
                <a:gd name="adj" fmla="val 3727"/>
              </a:avLst>
            </a:prstGeom>
            <a:solidFill>
              <a:srgbClr val="A6A6A6">
                <a:alpha val="62999"/>
              </a:srgbClr>
            </a:solidFill>
            <a:ln w="1587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10259" name="Text Box 228"/>
            <p:cNvSpPr txBox="1">
              <a:spLocks noChangeArrowheads="1"/>
            </p:cNvSpPr>
            <p:nvPr/>
          </p:nvSpPr>
          <p:spPr bwMode="auto">
            <a:xfrm>
              <a:off x="5562600" y="1978025"/>
              <a:ext cx="15716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zh-CN" altLang="en-US" sz="1600">
                  <a:latin typeface="微软雅黑" pitchFamily="34" charset="-122"/>
                  <a:ea typeface="微软雅黑" pitchFamily="34" charset="-122"/>
                  <a:sym typeface="Arial" pitchFamily="34" charset="0"/>
                </a:rPr>
                <a:t>我国现在毕业大学生渐渐增多，且需求量渐渐饱和，对于毕业生就业压力大，但机遇总是于挑战并存。</a:t>
              </a:r>
            </a:p>
          </p:txBody>
        </p:sp>
        <p:sp>
          <p:nvSpPr>
            <p:cNvPr id="10260" name="Text Box 229"/>
            <p:cNvSpPr txBox="1">
              <a:spLocks noChangeArrowheads="1"/>
            </p:cNvSpPr>
            <p:nvPr/>
          </p:nvSpPr>
          <p:spPr bwMode="auto">
            <a:xfrm>
              <a:off x="5562600" y="2438400"/>
              <a:ext cx="1571625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ko-KR" altLang="en-US" sz="16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1" name="AutoShape 3"/>
            <p:cNvSpPr>
              <a:spLocks noChangeArrowheads="1"/>
            </p:cNvSpPr>
            <p:nvPr/>
          </p:nvSpPr>
          <p:spPr bwMode="auto">
            <a:xfrm>
              <a:off x="5195888" y="617538"/>
              <a:ext cx="2303462" cy="7207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5E2FF"/>
                </a:gs>
                <a:gs pos="100000">
                  <a:srgbClr val="00B0F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10262" name="AutoShape 3"/>
            <p:cNvSpPr>
              <a:spLocks noChangeArrowheads="1"/>
            </p:cNvSpPr>
            <p:nvPr/>
          </p:nvSpPr>
          <p:spPr bwMode="auto">
            <a:xfrm>
              <a:off x="5195888" y="708025"/>
              <a:ext cx="2303462" cy="53975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5400000" scaled="1"/>
            </a:gradFill>
            <a:ln w="25400" cmpd="sng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zh-CN" altLang="en-US" sz="2000">
                <a:solidFill>
                  <a:schemeClr val="tx2"/>
                </a:solidFill>
                <a:ea typeface="微软雅黑" pitchFamily="34" charset="-122"/>
              </a:endParaRPr>
            </a:p>
          </p:txBody>
        </p:sp>
        <p:sp>
          <p:nvSpPr>
            <p:cNvPr id="10263" name="Text Box 229"/>
            <p:cNvSpPr txBox="1">
              <a:spLocks noChangeArrowheads="1"/>
            </p:cNvSpPr>
            <p:nvPr/>
          </p:nvSpPr>
          <p:spPr bwMode="auto">
            <a:xfrm>
              <a:off x="5654675" y="839788"/>
              <a:ext cx="138588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社会环境</a:t>
              </a:r>
              <a:endParaRPr lang="ko-KR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4" name="AutoShape 222"/>
            <p:cNvSpPr>
              <a:spLocks noChangeArrowheads="1"/>
            </p:cNvSpPr>
            <p:nvPr/>
          </p:nvSpPr>
          <p:spPr bwMode="auto">
            <a:xfrm>
              <a:off x="5267325" y="1319213"/>
              <a:ext cx="2160588" cy="74612"/>
            </a:xfrm>
            <a:custGeom>
              <a:avLst/>
              <a:gdLst>
                <a:gd name="T0" fmla="*/ 237151755 w 21600"/>
                <a:gd name="T1" fmla="*/ 123383 h 21600"/>
                <a:gd name="T2" fmla="*/ 120841693 w 21600"/>
                <a:gd name="T3" fmla="*/ 246762 h 21600"/>
                <a:gd name="T4" fmla="*/ 4531533 w 21600"/>
                <a:gd name="T5" fmla="*/ 123383 h 21600"/>
                <a:gd name="T6" fmla="*/ 12084169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2DD7FF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265" name="组合 28"/>
          <p:cNvGrpSpPr>
            <a:grpSpLocks/>
          </p:cNvGrpSpPr>
          <p:nvPr/>
        </p:nvGrpSpPr>
        <p:grpSpPr bwMode="auto">
          <a:xfrm>
            <a:off x="2057400" y="914400"/>
            <a:ext cx="4827587" cy="940240"/>
            <a:chOff x="0" y="0"/>
            <a:chExt cx="4751387" cy="719138"/>
          </a:xfrm>
        </p:grpSpPr>
        <p:grpSp>
          <p:nvGrpSpPr>
            <p:cNvPr id="10266" name="组合 11"/>
            <p:cNvGrpSpPr>
              <a:grpSpLocks/>
            </p:cNvGrpSpPr>
            <p:nvPr/>
          </p:nvGrpSpPr>
          <p:grpSpPr bwMode="auto">
            <a:xfrm>
              <a:off x="0" y="0"/>
              <a:ext cx="4751387" cy="719138"/>
              <a:chOff x="0" y="0"/>
              <a:chExt cx="4752000" cy="719137"/>
            </a:xfrm>
          </p:grpSpPr>
          <p:sp>
            <p:nvSpPr>
              <p:cNvPr id="1026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r>
                  <a:rPr lang="en-US"/>
                  <a:t>zzzzzzzzz</a:t>
                </a:r>
                <a:endParaRPr lang="zh-CN" altLang="en-US"/>
              </a:p>
            </p:txBody>
          </p:sp>
          <p:sp>
            <p:nvSpPr>
              <p:cNvPr id="1026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0269" name="Rectangle 13"/>
            <p:cNvSpPr>
              <a:spLocks noChangeArrowheads="1"/>
            </p:cNvSpPr>
            <p:nvPr/>
          </p:nvSpPr>
          <p:spPr bwMode="auto">
            <a:xfrm>
              <a:off x="1424948" y="116562"/>
              <a:ext cx="18261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3200" dirty="0" smtClean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环境</a:t>
              </a:r>
              <a:r>
                <a:rPr lang="zh-CN" altLang="en-US" sz="3200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分析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3733800" cy="655638"/>
          </a:xfrm>
        </p:spPr>
        <p:txBody>
          <a:bodyPr/>
          <a:lstStyle/>
          <a:p>
            <a:r>
              <a:rPr lang="zh-CN" altLang="en-US">
                <a:ea typeface="楷体" pitchFamily="49" charset="-122"/>
              </a:rPr>
              <a:t>职业认知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514600" y="2057400"/>
            <a:ext cx="3781425" cy="496888"/>
            <a:chOff x="0" y="0"/>
            <a:chExt cx="5954" cy="784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5955" cy="7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/>
                </a:gs>
                <a:gs pos="100000">
                  <a:srgbClr val="F5EEB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rgbClr val="000000"/>
                  </a:solidFill>
                  <a:ea typeface="楷体_GB2312" pitchFamily="1" charset="-122"/>
                </a:rPr>
                <a:t>就业形势</a:t>
              </a:r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6" y="0"/>
              <a:ext cx="961" cy="785"/>
            </a:xfrm>
            <a:prstGeom prst="flowChartConnector">
              <a:avLst/>
            </a:prstGeom>
            <a:gradFill rotWithShape="0">
              <a:gsLst>
                <a:gs pos="0">
                  <a:srgbClr val="BED979"/>
                </a:gs>
                <a:gs pos="100000">
                  <a:srgbClr val="BED979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667000" y="3200400"/>
            <a:ext cx="3781425" cy="496888"/>
            <a:chOff x="0" y="0"/>
            <a:chExt cx="5954" cy="784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955" cy="7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/>
                </a:gs>
                <a:gs pos="100000">
                  <a:srgbClr val="F5EEB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rgbClr val="000000"/>
                  </a:solidFill>
                  <a:ea typeface="楷体_GB2312" pitchFamily="1" charset="-122"/>
                </a:rPr>
                <a:t>职业技能</a:t>
              </a:r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6" y="0"/>
              <a:ext cx="961" cy="785"/>
            </a:xfrm>
            <a:prstGeom prst="flowChartConnector">
              <a:avLst/>
            </a:prstGeom>
            <a:gradFill rotWithShape="0">
              <a:gsLst>
                <a:gs pos="0">
                  <a:srgbClr val="BED979"/>
                </a:gs>
                <a:gs pos="100000">
                  <a:srgbClr val="BED979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2743200" y="4495800"/>
            <a:ext cx="3781425" cy="496888"/>
            <a:chOff x="0" y="0"/>
            <a:chExt cx="5954" cy="784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5955" cy="7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EEB7"/>
                </a:gs>
                <a:gs pos="100000">
                  <a:srgbClr val="F5EEB7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zh-CN" altLang="en-US" sz="2000" b="1">
                  <a:solidFill>
                    <a:srgbClr val="000000"/>
                  </a:solidFill>
                  <a:ea typeface="楷体_GB2312" pitchFamily="1" charset="-122"/>
                </a:rPr>
                <a:t>职业软实力</a:t>
              </a:r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>
              <a:off x="6" y="0"/>
              <a:ext cx="961" cy="785"/>
            </a:xfrm>
            <a:prstGeom prst="flowChartConnector">
              <a:avLst/>
            </a:prstGeom>
            <a:gradFill rotWithShape="0">
              <a:gsLst>
                <a:gs pos="0">
                  <a:srgbClr val="BED979"/>
                </a:gs>
                <a:gs pos="100000">
                  <a:srgbClr val="BED979">
                    <a:gamma/>
                    <a:tint val="5882"/>
                    <a:invGamma/>
                  </a:srgbClr>
                </a:gs>
              </a:gsLst>
              <a:lin ang="0" scaled="1"/>
            </a:gradFill>
            <a:ln w="38100" cap="flat" cmpd="sng">
              <a:solidFill>
                <a:srgbClr val="C5A66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59"/>
          <p:cNvGrpSpPr>
            <a:grpSpLocks/>
          </p:cNvGrpSpPr>
          <p:nvPr/>
        </p:nvGrpSpPr>
        <p:grpSpPr bwMode="auto">
          <a:xfrm>
            <a:off x="1143000" y="990600"/>
            <a:ext cx="6191250" cy="647700"/>
            <a:chOff x="0" y="0"/>
            <a:chExt cx="6191250" cy="647700"/>
          </a:xfrm>
        </p:grpSpPr>
        <p:grpSp>
          <p:nvGrpSpPr>
            <p:cNvPr id="12291" name="组合 38"/>
            <p:cNvGrpSpPr>
              <a:grpSpLocks/>
            </p:cNvGrpSpPr>
            <p:nvPr/>
          </p:nvGrpSpPr>
          <p:grpSpPr bwMode="auto">
            <a:xfrm>
              <a:off x="0" y="0"/>
              <a:ext cx="6191250" cy="647700"/>
              <a:chOff x="0" y="0"/>
              <a:chExt cx="4762541" cy="719137"/>
            </a:xfrm>
          </p:grpSpPr>
          <p:sp>
            <p:nvSpPr>
              <p:cNvPr id="12292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2541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2293" name="AutoShape 3"/>
              <p:cNvSpPr>
                <a:spLocks noChangeArrowheads="1"/>
              </p:cNvSpPr>
              <p:nvPr/>
            </p:nvSpPr>
            <p:spPr bwMode="auto">
              <a:xfrm>
                <a:off x="0" y="100468"/>
                <a:ext cx="4762541" cy="51820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2294" name="Rectangle 13"/>
            <p:cNvSpPr>
              <a:spLocks noChangeArrowheads="1"/>
            </p:cNvSpPr>
            <p:nvPr/>
          </p:nvSpPr>
          <p:spPr bwMode="auto">
            <a:xfrm>
              <a:off x="1968500" y="123825"/>
              <a:ext cx="2254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就业形势</a:t>
              </a:r>
            </a:p>
          </p:txBody>
        </p:sp>
      </p:grpSp>
      <p:sp>
        <p:nvSpPr>
          <p:cNvPr id="12295" name="Text Box 26"/>
          <p:cNvSpPr txBox="1">
            <a:spLocks noChangeArrowheads="1"/>
          </p:cNvSpPr>
          <p:nvPr/>
        </p:nvSpPr>
        <p:spPr bwMode="auto">
          <a:xfrm>
            <a:off x="6553200" y="0"/>
            <a:ext cx="259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3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职业认知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752600" y="1905000"/>
            <a:ext cx="48974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CN" altLang="en-US" sz="3200">
              <a:solidFill>
                <a:srgbClr val="4D4D4D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就业压力大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专业就业率较高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工资普遍较低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1600200" y="24384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endParaRPr lang="zh-CN" altLang="en-US" sz="1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5" name="Text Box 26"/>
          <p:cNvSpPr txBox="1">
            <a:spLocks noChangeArrowheads="1"/>
          </p:cNvSpPr>
          <p:nvPr/>
        </p:nvSpPr>
        <p:spPr bwMode="auto">
          <a:xfrm>
            <a:off x="6553200" y="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职业认知</a:t>
            </a:r>
          </a:p>
        </p:txBody>
      </p:sp>
      <p:grpSp>
        <p:nvGrpSpPr>
          <p:cNvPr id="13316" name="组合 59"/>
          <p:cNvGrpSpPr>
            <a:grpSpLocks/>
          </p:cNvGrpSpPr>
          <p:nvPr/>
        </p:nvGrpSpPr>
        <p:grpSpPr bwMode="auto">
          <a:xfrm>
            <a:off x="1143000" y="990600"/>
            <a:ext cx="6191250" cy="647700"/>
            <a:chOff x="0" y="0"/>
            <a:chExt cx="6191250" cy="647700"/>
          </a:xfrm>
        </p:grpSpPr>
        <p:grpSp>
          <p:nvGrpSpPr>
            <p:cNvPr id="13317" name="组合 38"/>
            <p:cNvGrpSpPr>
              <a:grpSpLocks/>
            </p:cNvGrpSpPr>
            <p:nvPr/>
          </p:nvGrpSpPr>
          <p:grpSpPr bwMode="auto">
            <a:xfrm>
              <a:off x="0" y="0"/>
              <a:ext cx="6191250" cy="647700"/>
              <a:chOff x="0" y="0"/>
              <a:chExt cx="4762541" cy="719137"/>
            </a:xfrm>
          </p:grpSpPr>
          <p:sp>
            <p:nvSpPr>
              <p:cNvPr id="13318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2541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3319" name="AutoShape 3"/>
              <p:cNvSpPr>
                <a:spLocks noChangeArrowheads="1"/>
              </p:cNvSpPr>
              <p:nvPr/>
            </p:nvSpPr>
            <p:spPr bwMode="auto">
              <a:xfrm>
                <a:off x="0" y="100468"/>
                <a:ext cx="4762541" cy="51820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ap="flat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3320" name="Rectangle 13"/>
            <p:cNvSpPr>
              <a:spLocks noChangeArrowheads="1"/>
            </p:cNvSpPr>
            <p:nvPr/>
          </p:nvSpPr>
          <p:spPr bwMode="auto">
            <a:xfrm>
              <a:off x="1968500" y="123825"/>
              <a:ext cx="2254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职业技能</a:t>
              </a:r>
            </a:p>
          </p:txBody>
        </p:sp>
      </p:grp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52600" y="1905000"/>
            <a:ext cx="489743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>
                <a:latin typeface="宋体" pitchFamily="2" charset="-122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1.计算机技能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  2.专业技术能力</a:t>
            </a:r>
          </a:p>
          <a:p>
            <a:pPr algn="ctr" eaLnBrk="0" hangingPunct="0">
              <a:spcBef>
                <a:spcPct val="50000"/>
              </a:spcBef>
            </a:pPr>
            <a:r>
              <a:rPr lang="zh-CN" altLang="en-US" sz="3200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3.创新能力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2400">
                <a:latin typeface="宋体" pitchFamily="2" charset="-122"/>
                <a:ea typeface="宋体" pitchFamily="2" charset="-122"/>
                <a:sym typeface="Arial" pitchFamily="34" charset="0"/>
              </a:rPr>
              <a:t>   </a:t>
            </a:r>
          </a:p>
          <a:p>
            <a:pPr marL="0" indent="0" algn="ctr">
              <a:buFontTx/>
              <a:buNone/>
            </a:pPr>
            <a:endParaRPr lang="zh-CN" altLang="en-US" sz="2400">
              <a:latin typeface="宋体" pitchFamily="2" charset="-122"/>
              <a:ea typeface="宋体" pitchFamily="2" charset="-122"/>
              <a:sym typeface="Arial" pitchFamily="34" charset="0"/>
            </a:endParaRPr>
          </a:p>
          <a:p>
            <a:pPr marL="0" indent="0" algn="ctr">
              <a:buFontTx/>
              <a:buNone/>
            </a:pPr>
            <a:r>
              <a:rPr lang="zh-CN" altLang="en-US" sz="2800">
                <a:latin typeface="仿宋" pitchFamily="49" charset="-122"/>
                <a:ea typeface="仿宋" pitchFamily="49" charset="-122"/>
                <a:sym typeface="Arial" pitchFamily="34" charset="0"/>
              </a:rPr>
              <a:t>  </a:t>
            </a:r>
            <a:r>
              <a:rPr lang="zh-CN" altLang="en-US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1.团队合作能力</a:t>
            </a:r>
          </a:p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2.组织能力</a:t>
            </a:r>
          </a:p>
          <a:p>
            <a:pPr marL="0" indent="0" algn="ctr">
              <a:spcBef>
                <a:spcPct val="50000"/>
              </a:spcBef>
              <a:buFontTx/>
              <a:buNone/>
            </a:pPr>
            <a:r>
              <a:rPr lang="zh-CN" altLang="en-US">
                <a:solidFill>
                  <a:srgbClr val="4D4D4D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3.领导能力</a:t>
            </a:r>
          </a:p>
        </p:txBody>
      </p:sp>
      <p:sp>
        <p:nvSpPr>
          <p:cNvPr id="14339" name="Text Box 26"/>
          <p:cNvSpPr txBox="1">
            <a:spLocks noChangeArrowheads="1"/>
          </p:cNvSpPr>
          <p:nvPr/>
        </p:nvSpPr>
        <p:spPr bwMode="auto">
          <a:xfrm>
            <a:off x="6553200" y="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zh-CN" altLang="en-US" sz="28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职业认知</a:t>
            </a:r>
          </a:p>
        </p:txBody>
      </p:sp>
      <p:grpSp>
        <p:nvGrpSpPr>
          <p:cNvPr id="14340" name="组合 59"/>
          <p:cNvGrpSpPr>
            <a:grpSpLocks/>
          </p:cNvGrpSpPr>
          <p:nvPr/>
        </p:nvGrpSpPr>
        <p:grpSpPr bwMode="auto">
          <a:xfrm>
            <a:off x="1295400" y="762000"/>
            <a:ext cx="6191250" cy="647700"/>
            <a:chOff x="0" y="0"/>
            <a:chExt cx="6191250" cy="647700"/>
          </a:xfrm>
        </p:grpSpPr>
        <p:grpSp>
          <p:nvGrpSpPr>
            <p:cNvPr id="14341" name="组合 38"/>
            <p:cNvGrpSpPr>
              <a:grpSpLocks/>
            </p:cNvGrpSpPr>
            <p:nvPr/>
          </p:nvGrpSpPr>
          <p:grpSpPr bwMode="auto">
            <a:xfrm>
              <a:off x="0" y="0"/>
              <a:ext cx="6191250" cy="647700"/>
              <a:chOff x="0" y="0"/>
              <a:chExt cx="4762541" cy="719137"/>
            </a:xfrm>
          </p:grpSpPr>
          <p:sp>
            <p:nvSpPr>
              <p:cNvPr id="14342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2541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0E218"/>
                  </a:gs>
                  <a:gs pos="100000">
                    <a:srgbClr val="00B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eaLnBrk="0" hangingPunct="0"/>
                <a:endParaRPr lang="zh-CN" altLang="en-US"/>
              </a:p>
            </p:txBody>
          </p:sp>
          <p:sp>
            <p:nvSpPr>
              <p:cNvPr id="14343" name="AutoShape 3"/>
              <p:cNvSpPr>
                <a:spLocks noChangeArrowheads="1"/>
              </p:cNvSpPr>
              <p:nvPr/>
            </p:nvSpPr>
            <p:spPr bwMode="auto">
              <a:xfrm>
                <a:off x="0" y="100468"/>
                <a:ext cx="4762541" cy="51820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5400000" scaled="1"/>
              </a:gradFill>
              <a:ln w="25400" cap="flat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zh-CN" altLang="en-US" sz="2000">
                  <a:solidFill>
                    <a:schemeClr val="tx2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344" name="Rectangle 13"/>
            <p:cNvSpPr>
              <a:spLocks noChangeArrowheads="1"/>
            </p:cNvSpPr>
            <p:nvPr/>
          </p:nvSpPr>
          <p:spPr bwMode="auto">
            <a:xfrm>
              <a:off x="1968500" y="123825"/>
              <a:ext cx="22542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职业软实力</a:t>
              </a:r>
            </a:p>
          </p:txBody>
        </p:sp>
      </p:grp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0000">
            <a:off x="609600" y="4572000"/>
            <a:ext cx="335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310</Words>
  <PresentationFormat>全屏显示(4:3)</PresentationFormat>
  <Paragraphs>72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Calibri</vt:lpstr>
      <vt:lpstr>仿宋_GB2312</vt:lpstr>
      <vt:lpstr>微软雅黑</vt:lpstr>
      <vt:lpstr>仿宋</vt:lpstr>
      <vt:lpstr>楷体</vt:lpstr>
      <vt:lpstr>Times New Roman</vt:lpstr>
      <vt:lpstr>楷体_GB2312</vt:lpstr>
      <vt:lpstr>经典特宋简</vt:lpstr>
      <vt:lpstr>黑体</vt:lpstr>
      <vt:lpstr>Office 主题</vt:lpstr>
      <vt:lpstr>1_Office 主题</vt:lpstr>
      <vt:lpstr>2_Office 主题</vt:lpstr>
      <vt:lpstr>3_Office 主题</vt:lpstr>
      <vt:lpstr>幻灯片 1</vt:lpstr>
      <vt:lpstr>幻灯片 2</vt:lpstr>
      <vt:lpstr>幻灯片 3</vt:lpstr>
      <vt:lpstr>幻灯片 4</vt:lpstr>
      <vt:lpstr>幻灯片 5</vt:lpstr>
      <vt:lpstr>职业认知</vt:lpstr>
      <vt:lpstr>幻灯片 7</vt:lpstr>
      <vt:lpstr>幻灯片 8</vt:lpstr>
      <vt:lpstr>幻灯片 9</vt:lpstr>
      <vt:lpstr>幻灯片 10</vt:lpstr>
      <vt:lpstr>幻灯片 11</vt:lpstr>
      <vt:lpstr>幻灯片 12</vt:lpstr>
      <vt:lpstr>备选方案</vt:lpstr>
      <vt:lpstr>职业观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3</cp:revision>
  <dcterms:modified xsi:type="dcterms:W3CDTF">2015-04-10T08:41:17Z</dcterms:modified>
</cp:coreProperties>
</file>